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862" r:id="rId2"/>
    <p:sldId id="863" r:id="rId3"/>
    <p:sldId id="865" r:id="rId4"/>
    <p:sldId id="864" r:id="rId5"/>
    <p:sldId id="866" r:id="rId6"/>
    <p:sldId id="874" r:id="rId7"/>
    <p:sldId id="867" r:id="rId8"/>
    <p:sldId id="875" r:id="rId9"/>
    <p:sldId id="872" r:id="rId10"/>
    <p:sldId id="873" r:id="rId11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>
      <p:cViewPr varScale="1">
        <p:scale>
          <a:sx n="80" d="100"/>
          <a:sy n="80" d="100"/>
        </p:scale>
        <p:origin x="75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макет с нумерацией2">
    <p:bg>
      <p:bgPr>
        <a:solidFill>
          <a:srgbClr val="F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" action="ppaction://noaction"/>
          </p:cNvPr>
          <p:cNvSpPr/>
          <p:nvPr userDrawn="1"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3" name="Прямоугольник 2">
            <a:hlinkClick r:id="" action="ppaction://noaction"/>
          </p:cNvPr>
          <p:cNvSpPr/>
          <p:nvPr userDrawn="1"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" action="ppaction://noaction"/>
          </p:cNvPr>
          <p:cNvSpPr/>
          <p:nvPr userDrawn="1"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5" name="Прямоугольник 4">
            <a:hlinkClick r:id="" action="ppaction://noaction"/>
          </p:cNvPr>
          <p:cNvSpPr/>
          <p:nvPr userDrawn="1"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464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макет с нумерацией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6600" y="223839"/>
            <a:ext cx="863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334434" y="1160463"/>
            <a:ext cx="10945284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311454" y="1646951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319859" y="2078998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334434" y="188914"/>
            <a:ext cx="9432953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C4C4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4981E8-C418-4EE5-ABF1-E404349514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8017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услуг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6600" y="223839"/>
            <a:ext cx="863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334434" y="1160463"/>
            <a:ext cx="10945284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311454" y="1646951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319859" y="2078998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334434" y="188914"/>
            <a:ext cx="9432953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C4C4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CDABEFA-FF87-4037-AE99-E7BBB2B888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6971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защиты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6600" y="223839"/>
            <a:ext cx="863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334434" y="1160463"/>
            <a:ext cx="10945284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311454" y="1646951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319859" y="2078998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334434" y="188914"/>
            <a:ext cx="9432953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C4C4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45DCBD-14A3-4E0C-A35F-B8AAE1C91F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0546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аккредитации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6600" y="223839"/>
            <a:ext cx="863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334434" y="1160463"/>
            <a:ext cx="10945284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311454" y="1646951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319859" y="2078998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334434" y="188914"/>
            <a:ext cx="9432953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C4C4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447DAD-78A8-4A0B-A924-DC8FB951FB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978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сертификации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6600" y="223839"/>
            <a:ext cx="863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334434" y="1160463"/>
            <a:ext cx="10945284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311454" y="1646951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319859" y="2078998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334434" y="188914"/>
            <a:ext cx="9432953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C4C4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595302-82F5-4429-8616-63B0998407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9575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макет с нумерацией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6600" y="223839"/>
            <a:ext cx="863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 userDrawn="1"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334434" y="1160463"/>
            <a:ext cx="10945284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311454" y="1646951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319859" y="2078998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334434" y="188914"/>
            <a:ext cx="9432953" cy="7523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C4C4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B633B1-C147-4403-83DD-6A84D44008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50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5EB8-58F9-4314-9936-36BA8F4DAA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89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557964"/>
            <a:ext cx="719667" cy="21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C4C4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5B4C5C-FFE9-4DF7-A9BE-90D3D3569C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Прямоугольник 2">
            <a:hlinkClick r:id="" action="ppaction://noaction"/>
          </p:cNvPr>
          <p:cNvSpPr/>
          <p:nvPr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hlinkClick r:id="" action="ppaction://noaction"/>
          </p:cNvPr>
          <p:cNvSpPr/>
          <p:nvPr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5" name="Прямоугольник 4">
            <a:hlinkClick r:id="" action="ppaction://noaction"/>
          </p:cNvPr>
          <p:cNvSpPr/>
          <p:nvPr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Click r:id="" action="ppaction://noaction"/>
          </p:cNvPr>
          <p:cNvSpPr/>
          <p:nvPr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5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11"/>
          <p:cNvSpPr txBox="1">
            <a:spLocks noChangeArrowheads="1"/>
          </p:cNvSpPr>
          <p:nvPr/>
        </p:nvSpPr>
        <p:spPr bwMode="auto">
          <a:xfrm rot="10800000" flipV="1">
            <a:off x="1791043" y="5949057"/>
            <a:ext cx="828516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altLang="ru-RU" sz="16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27 февраля 2020г.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977030" y="2245223"/>
            <a:ext cx="99957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</a:rPr>
              <a:t>Организация </a:t>
            </a:r>
            <a:r>
              <a:rPr lang="ru-RU" sz="4800" b="1" dirty="0" err="1">
                <a:latin typeface="Times New Roman" panose="02020603050405020304" pitchFamily="18" charset="0"/>
              </a:rPr>
              <a:t>претензионно</a:t>
            </a:r>
            <a:r>
              <a:rPr lang="ru-RU" sz="4800" b="1" dirty="0">
                <a:latin typeface="Times New Roman" panose="02020603050405020304" pitchFamily="18" charset="0"/>
              </a:rPr>
              <a:t>-правовой работы и профилактика потрав сельскохозяйственных культур .</a:t>
            </a:r>
            <a:r>
              <a:rPr lang="ru-RU" sz="48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/>
          </p:nvPr>
        </p:nvSpPr>
        <p:spPr>
          <a:xfrm>
            <a:off x="4033380" y="234396"/>
            <a:ext cx="7536493" cy="85270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Центр компетенций в сфере  сельскохозяйственной кооперации и поддержки фермеров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610" y="151161"/>
            <a:ext cx="3429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23104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786119" y="1205030"/>
            <a:ext cx="1009597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>
                <a:latin typeface="Times New Roman" panose="02020603050405020304" pitchFamily="18" charset="0"/>
              </a:rPr>
              <a:t>Защитим посевы вместе!</a:t>
            </a:r>
            <a:endParaRPr lang="ru-RU" sz="8800" b="1" dirty="0"/>
          </a:p>
        </p:txBody>
      </p:sp>
      <p:sp>
        <p:nvSpPr>
          <p:cNvPr id="5" name="Объект 2"/>
          <p:cNvSpPr>
            <a:spLocks noGrp="1"/>
          </p:cNvSpPr>
          <p:nvPr>
            <p:ph/>
          </p:nvPr>
        </p:nvSpPr>
        <p:spPr>
          <a:xfrm>
            <a:off x="597075" y="165569"/>
            <a:ext cx="10972800" cy="9743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Центра компетенций в сфере  сельскохозяйственной кооперации и поддержки фермеров </a:t>
            </a:r>
          </a:p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Фонда «Центр поддержки субъектов малого и среднего предпринимательства в Иркутской области»</a:t>
            </a: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7551" y="4296431"/>
            <a:ext cx="9673111" cy="240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5332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2049946" y="434171"/>
            <a:ext cx="77548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4000" b="1" dirty="0">
                <a:latin typeface="Times New Roman" panose="02020603050405020304" pitchFamily="18" charset="0"/>
              </a:rPr>
              <a:t>Способы профилактики потрав</a:t>
            </a:r>
            <a:endParaRPr lang="ru-RU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708" y="2978747"/>
            <a:ext cx="3809206" cy="233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4970" y="2978747"/>
            <a:ext cx="4341210" cy="258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5568" y="4152054"/>
            <a:ext cx="3509402" cy="247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50937" y="2004165"/>
            <a:ext cx="3444631" cy="85177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выпаса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59905" y="3153264"/>
            <a:ext cx="2780725" cy="789139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Биркование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41139" y="1963553"/>
            <a:ext cx="4068871" cy="78913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Огораживание полей</a:t>
            </a:r>
          </a:p>
        </p:txBody>
      </p:sp>
    </p:spTree>
    <p:extLst>
      <p:ext uri="{BB962C8B-B14F-4D97-AF65-F5344CB8AC3E}">
        <p14:creationId xmlns:p14="http://schemas.microsoft.com/office/powerpoint/2010/main" val="13880662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1365337" y="710620"/>
            <a:ext cx="9445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</a:rPr>
              <a:t>Что делать, если произошла потрава?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82546"/>
              </p:ext>
            </p:extLst>
          </p:nvPr>
        </p:nvGraphicFramePr>
        <p:xfrm>
          <a:off x="507941" y="1822734"/>
          <a:ext cx="11160691" cy="402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32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8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Субъект правоотношений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Необходимые действия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Пострадавший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Сфотографировать скот на поле. (на фото должны быть видны бирки на животных, а также края поля) 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Пострадавший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Вызвать комиссию из ФГБУ «</a:t>
                      </a:r>
                      <a:r>
                        <a:rPr lang="ru-RU" sz="1800" dirty="0" err="1"/>
                        <a:t>Россельхозцентр</a:t>
                      </a:r>
                      <a:r>
                        <a:rPr lang="ru-RU" sz="1800" dirty="0"/>
                        <a:t>» и районного управления сельского хозяйства (в тот же день!)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Пострадавший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Уведомить участкового и органы местного самоуправления. Загнать скот и выдать под расписку владельцам.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Комиссия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Подписать акт потравы (указав виновных лиц и свидетелей) 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5332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175364" y="431108"/>
            <a:ext cx="116617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</a:rPr>
              <a:t>Состав комиссии при составлении </a:t>
            </a:r>
          </a:p>
          <a:p>
            <a:pPr algn="ctr"/>
            <a:r>
              <a:rPr lang="ru-RU" sz="4000" b="1" dirty="0">
                <a:latin typeface="Times New Roman" panose="02020603050405020304" pitchFamily="18" charset="0"/>
              </a:rPr>
              <a:t>акта потравы</a:t>
            </a:r>
            <a:endParaRPr lang="ru-RU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0524" y="1754547"/>
            <a:ext cx="7671409" cy="465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5332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513567" y="539906"/>
            <a:ext cx="112734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</a:rPr>
              <a:t>Акт потравы сельскохозяйственных культур (составляется ФГБУ «Россельхозцентр»)</a:t>
            </a:r>
            <a:r>
              <a:rPr lang="ru-RU" sz="4000" b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9764" y="28058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10427" y="1863345"/>
            <a:ext cx="81133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Территория землепользования (адрес, назначение, площадь) 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Время, место, адрес потравы </a:t>
            </a:r>
          </a:p>
          <a:p>
            <a:pPr marL="342900" indent="-342900">
              <a:buAutoNum type="arabicPeriod"/>
            </a:pPr>
            <a:r>
              <a:rPr lang="ru-RU" dirty="0"/>
              <a:t>Собственник поля (на основании правоустанавливающих документов)</a:t>
            </a:r>
          </a:p>
          <a:p>
            <a:pPr marL="342900" indent="-342900">
              <a:buAutoNum type="arabicPeriod"/>
            </a:pPr>
            <a:r>
              <a:rPr lang="ru-RU" dirty="0"/>
              <a:t>Высеянная культура </a:t>
            </a:r>
          </a:p>
          <a:p>
            <a:pPr marL="342900" indent="-342900">
              <a:buAutoNum type="arabicPeriod"/>
            </a:pPr>
            <a:r>
              <a:rPr lang="ru-RU" dirty="0"/>
              <a:t>Категория семян</a:t>
            </a:r>
          </a:p>
          <a:p>
            <a:pPr marL="342900" indent="-342900">
              <a:buAutoNum type="arabicPeriod"/>
            </a:pPr>
            <a:r>
              <a:rPr lang="ru-RU" dirty="0"/>
              <a:t>Фаза развития посевов</a:t>
            </a:r>
          </a:p>
          <a:p>
            <a:pPr marL="342900" indent="-342900">
              <a:buAutoNum type="arabicPeriod"/>
            </a:pPr>
            <a:r>
              <a:rPr lang="ru-RU" dirty="0"/>
              <a:t>Уровень ущерба в процентах</a:t>
            </a:r>
          </a:p>
          <a:p>
            <a:pPr marL="342900" indent="-342900">
              <a:buAutoNum type="arabicPeriod"/>
            </a:pPr>
            <a:r>
              <a:rPr lang="ru-RU" dirty="0"/>
              <a:t>Состав комиссии</a:t>
            </a:r>
          </a:p>
          <a:p>
            <a:pPr marL="342900" indent="-342900">
              <a:buAutoNum type="arabicPeriod"/>
            </a:pPr>
            <a:r>
              <a:rPr lang="ru-RU" dirty="0"/>
              <a:t>Свидетели </a:t>
            </a:r>
          </a:p>
          <a:p>
            <a:pPr marL="342900" indent="-342900">
              <a:buAutoNum type="arabicPeriod"/>
            </a:pPr>
            <a:r>
              <a:rPr lang="ru-RU" dirty="0"/>
              <a:t>Виновные в потраве лица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1637" y="5073041"/>
            <a:ext cx="7815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ПРИЛОЖЕНИЯ: </a:t>
            </a:r>
          </a:p>
          <a:p>
            <a:pPr marL="342900" indent="-342900">
              <a:buAutoNum type="arabicPeriod"/>
            </a:pPr>
            <a:r>
              <a:rPr lang="ru-RU" dirty="0"/>
              <a:t>Схема повреждений посевов </a:t>
            </a:r>
          </a:p>
          <a:p>
            <a:pPr marL="342900" indent="-342900">
              <a:buAutoNum type="arabicPeriod"/>
            </a:pPr>
            <a:r>
              <a:rPr lang="ru-RU" dirty="0" err="1"/>
              <a:t>Фототаблица</a:t>
            </a:r>
            <a:r>
              <a:rPr lang="ru-RU" dirty="0"/>
              <a:t> 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8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019" y="2805830"/>
            <a:ext cx="2753664" cy="125042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185332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624164" y="582325"/>
            <a:ext cx="112734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</a:rPr>
              <a:t>Замер площади при потраве.</a:t>
            </a:r>
            <a:r>
              <a:rPr lang="ru-RU" sz="4000" b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9764" y="28058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6815" y="2719658"/>
            <a:ext cx="5475607" cy="356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456" y="2719658"/>
            <a:ext cx="4327481" cy="356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5456" y="2188777"/>
            <a:ext cx="432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Традиционным способом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60877" y="2188778"/>
            <a:ext cx="432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применением систем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GPS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360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1972212" y="557273"/>
            <a:ext cx="77548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</a:rPr>
              <a:t>Оценка ущерба от потрав</a:t>
            </a:r>
            <a:r>
              <a:rPr lang="ru-RU" sz="4000" b="1" dirty="0"/>
              <a:t>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199" y="4384110"/>
            <a:ext cx="3068876" cy="225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1565" y="4384110"/>
            <a:ext cx="3194491" cy="225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1565" y="1850820"/>
            <a:ext cx="3194491" cy="204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199" y="1850820"/>
            <a:ext cx="3068876" cy="204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ятиугольник 5"/>
          <p:cNvSpPr/>
          <p:nvPr/>
        </p:nvSpPr>
        <p:spPr>
          <a:xfrm>
            <a:off x="5849656" y="1850820"/>
            <a:ext cx="1861910" cy="204591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Стоимость семян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5849656" y="4488264"/>
            <a:ext cx="1861909" cy="204591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Прямой ущерб</a:t>
            </a:r>
          </a:p>
        </p:txBody>
      </p:sp>
      <p:sp>
        <p:nvSpPr>
          <p:cNvPr id="14" name="Пятиугольник 13"/>
          <p:cNvSpPr/>
          <p:nvPr/>
        </p:nvSpPr>
        <p:spPr>
          <a:xfrm flipH="1">
            <a:off x="3645074" y="4488264"/>
            <a:ext cx="1929007" cy="204591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Затраты на ГСМ</a:t>
            </a:r>
          </a:p>
        </p:txBody>
      </p:sp>
      <p:sp>
        <p:nvSpPr>
          <p:cNvPr id="15" name="Пятиугольник 14"/>
          <p:cNvSpPr/>
          <p:nvPr/>
        </p:nvSpPr>
        <p:spPr>
          <a:xfrm flipH="1">
            <a:off x="3645074" y="1850820"/>
            <a:ext cx="1929008" cy="204591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Оплата труда</a:t>
            </a:r>
          </a:p>
        </p:txBody>
      </p:sp>
    </p:spTree>
    <p:extLst>
      <p:ext uri="{BB962C8B-B14F-4D97-AF65-F5344CB8AC3E}">
        <p14:creationId xmlns:p14="http://schemas.microsoft.com/office/powerpoint/2010/main" val="12185332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526091" y="779527"/>
            <a:ext cx="11160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</a:rPr>
              <a:t>Что делать после составления акта о потраве?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888351"/>
              </p:ext>
            </p:extLst>
          </p:nvPr>
        </p:nvGraphicFramePr>
        <p:xfrm>
          <a:off x="526091" y="1650402"/>
          <a:ext cx="10772385" cy="45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1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9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156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Субъект правоотношений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Необходимые действия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Пострадавший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dirty="0"/>
                        <a:t>Взять справки из территориального органа Госкомстата: </a:t>
                      </a:r>
                    </a:p>
                    <a:p>
                      <a:pPr lvl="0"/>
                      <a:r>
                        <a:rPr lang="ru-RU" sz="1800" dirty="0"/>
                        <a:t>1) О стоимости 1 тонны зерна по стравленной сельхоз культуре; </a:t>
                      </a:r>
                    </a:p>
                    <a:p>
                      <a:pPr lvl="0"/>
                      <a:r>
                        <a:rPr lang="ru-RU" sz="1800" dirty="0"/>
                        <a:t>2) О средней урожайности за 5 лет по пострадавшей от потравы культуре (всего 2 справки)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4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Торгово-промышленная палата Восточной Сибири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Проводит оценку ущерба,</a:t>
                      </a:r>
                      <a:r>
                        <a:rPr lang="ru-RU" sz="1800" baseline="0" dirty="0"/>
                        <a:t> на основании акта потравы</a:t>
                      </a:r>
                      <a:endParaRPr lang="ru-RU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2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Юридическая фирма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Подготовка искового заявления на основании представленных Пострадавшим справок из Госкомстата</a:t>
                      </a:r>
                      <a:endParaRPr lang="ru-RU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 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Пострадавший</a:t>
                      </a:r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Подает иск на виновника потравы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81880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263048" y="712056"/>
            <a:ext cx="115364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</a:rPr>
              <a:t>Перечень необходимых документов </a:t>
            </a:r>
          </a:p>
          <a:p>
            <a:pPr algn="ctr"/>
            <a:r>
              <a:rPr lang="ru-RU" sz="4000" b="1" dirty="0">
                <a:latin typeface="Times New Roman" panose="02020603050405020304" pitchFamily="18" charset="0"/>
              </a:rPr>
              <a:t>для восстановления ущерба</a:t>
            </a:r>
            <a:endParaRPr lang="ru-RU" sz="40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5B91392-DE4B-4EA4-ACE2-508BF0DA4367}"/>
              </a:ext>
            </a:extLst>
          </p:cNvPr>
          <p:cNvSpPr/>
          <p:nvPr/>
        </p:nvSpPr>
        <p:spPr>
          <a:xfrm>
            <a:off x="726509" y="2263563"/>
            <a:ext cx="109352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>
                <a:latin typeface="Times New Roman" panose="02020603050405020304" pitchFamily="18" charset="0"/>
              </a:rPr>
              <a:t>Акт потравы сельскохозяйственных культур</a:t>
            </a:r>
          </a:p>
          <a:p>
            <a:pPr marL="457200" indent="-457200">
              <a:buAutoNum type="arabicPeriod"/>
            </a:pPr>
            <a:r>
              <a:rPr lang="ru-RU" sz="2400" b="1" dirty="0">
                <a:latin typeface="Times New Roman" panose="02020603050405020304" pitchFamily="18" charset="0"/>
              </a:rPr>
              <a:t>Схема потравы (Приложение к Акту потравы №1)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err="1">
                <a:latin typeface="Times New Roman" panose="02020603050405020304" pitchFamily="18" charset="0"/>
              </a:rPr>
              <a:t>Фототаблица</a:t>
            </a:r>
            <a:r>
              <a:rPr lang="ru-RU" sz="2400" b="1" dirty="0">
                <a:latin typeface="Times New Roman" panose="02020603050405020304" pitchFamily="18" charset="0"/>
              </a:rPr>
              <a:t>  (Приложение к Акту потравы №2)</a:t>
            </a:r>
          </a:p>
          <a:p>
            <a:pPr marL="457200" indent="-457200">
              <a:buAutoNum type="arabicPeriod"/>
            </a:pPr>
            <a:r>
              <a:rPr lang="ru-RU" sz="2400" b="1" dirty="0">
                <a:latin typeface="Times New Roman" panose="02020603050405020304" pitchFamily="18" charset="0"/>
              </a:rPr>
              <a:t>Справка из  территориального органа Госкомстата о стоимости зерна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>
                <a:latin typeface="Times New Roman" panose="02020603050405020304" pitchFamily="18" charset="0"/>
              </a:rPr>
              <a:t>Справка из  территориального органа Госкомстата об урожайности</a:t>
            </a:r>
          </a:p>
          <a:p>
            <a:pPr marL="457200" indent="-457200">
              <a:buAutoNum type="arabicPeriod"/>
            </a:pPr>
            <a:r>
              <a:rPr lang="ru-RU" sz="2400" b="1" dirty="0">
                <a:latin typeface="Times New Roman" panose="02020603050405020304" pitchFamily="18" charset="0"/>
              </a:rPr>
              <a:t>Документы подтверждающие затраты (Заработная плата, ГСМ, семена)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>
                <a:latin typeface="Times New Roman" panose="02020603050405020304" pitchFamily="18" charset="0"/>
              </a:rPr>
              <a:t>Акт оценки ущерба от потравы</a:t>
            </a:r>
          </a:p>
          <a:p>
            <a:pPr marL="457200" indent="-457200">
              <a:buAutoNum type="arabicPeriod"/>
            </a:pPr>
            <a:r>
              <a:rPr lang="ru-RU" sz="2400" b="1" dirty="0">
                <a:latin typeface="Times New Roman" panose="02020603050405020304" pitchFamily="18" charset="0"/>
              </a:rPr>
              <a:t>Исковое заявление</a:t>
            </a:r>
          </a:p>
          <a:p>
            <a:pPr marL="457200" indent="-457200">
              <a:buAutoNum type="arabicPeriod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185332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Основной маке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3740</TotalTime>
  <Words>364</Words>
  <Application>Microsoft Office PowerPoint</Application>
  <PresentationFormat>Широкоэкранный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3_Основной макет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ФГБУ «Россельхозцентр»</dc:title>
  <dc:creator>Admin</dc:creator>
  <cp:lastModifiedBy>Анастасия Анастасия</cp:lastModifiedBy>
  <cp:revision>91</cp:revision>
  <dcterms:created xsi:type="dcterms:W3CDTF">2018-10-02T03:25:24Z</dcterms:created>
  <dcterms:modified xsi:type="dcterms:W3CDTF">2024-03-11T03:37:23Z</dcterms:modified>
</cp:coreProperties>
</file>